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ca-ES"/>
          </a:p>
        </p:txBody>
      </p:sp>
      <p:sp>
        <p:nvSpPr>
          <p:cNvPr id="4" name="Marcador de fecha 3"/>
          <p:cNvSpPr>
            <a:spLocks noGrp="1"/>
          </p:cNvSpPr>
          <p:nvPr>
            <p:ph type="dt" sz="half" idx="10"/>
          </p:nvPr>
        </p:nvSpPr>
        <p:spPr/>
        <p:txBody>
          <a:bodyPr/>
          <a:lstStyle/>
          <a:p>
            <a:fld id="{304AF706-86CF-4AA5-A752-10F0CC8C0221}" type="datetimeFigureOut">
              <a:rPr lang="ca-ES" smtClean="0"/>
              <a:t>08/06/2018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298944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304AF706-86CF-4AA5-A752-10F0CC8C0221}" type="datetimeFigureOut">
              <a:rPr lang="ca-ES" smtClean="0"/>
              <a:t>08/06/2018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186290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304AF706-86CF-4AA5-A752-10F0CC8C0221}" type="datetimeFigureOut">
              <a:rPr lang="ca-ES" smtClean="0"/>
              <a:t>08/06/2018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112627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304AF706-86CF-4AA5-A752-10F0CC8C0221}" type="datetimeFigureOut">
              <a:rPr lang="ca-ES" smtClean="0"/>
              <a:t>08/06/2018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354247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04AF706-86CF-4AA5-A752-10F0CC8C0221}" type="datetimeFigureOut">
              <a:rPr lang="ca-ES" smtClean="0"/>
              <a:t>08/06/2018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37658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fecha 4"/>
          <p:cNvSpPr>
            <a:spLocks noGrp="1"/>
          </p:cNvSpPr>
          <p:nvPr>
            <p:ph type="dt" sz="half" idx="10"/>
          </p:nvPr>
        </p:nvSpPr>
        <p:spPr/>
        <p:txBody>
          <a:bodyPr/>
          <a:lstStyle/>
          <a:p>
            <a:fld id="{304AF706-86CF-4AA5-A752-10F0CC8C0221}" type="datetimeFigureOut">
              <a:rPr lang="ca-ES" smtClean="0"/>
              <a:t>08/06/2018</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333507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Marcador de fecha 6"/>
          <p:cNvSpPr>
            <a:spLocks noGrp="1"/>
          </p:cNvSpPr>
          <p:nvPr>
            <p:ph type="dt" sz="half" idx="10"/>
          </p:nvPr>
        </p:nvSpPr>
        <p:spPr/>
        <p:txBody>
          <a:bodyPr/>
          <a:lstStyle/>
          <a:p>
            <a:fld id="{304AF706-86CF-4AA5-A752-10F0CC8C0221}" type="datetimeFigureOut">
              <a:rPr lang="ca-ES" smtClean="0"/>
              <a:t>08/06/2018</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242360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304AF706-86CF-4AA5-A752-10F0CC8C0221}" type="datetimeFigureOut">
              <a:rPr lang="ca-ES" smtClean="0"/>
              <a:t>08/06/2018</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37250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4AF706-86CF-4AA5-A752-10F0CC8C0221}" type="datetimeFigureOut">
              <a:rPr lang="ca-ES" smtClean="0"/>
              <a:t>08/06/2018</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125870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04AF706-86CF-4AA5-A752-10F0CC8C0221}" type="datetimeFigureOut">
              <a:rPr lang="ca-ES" smtClean="0"/>
              <a:t>08/06/2018</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8065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04AF706-86CF-4AA5-A752-10F0CC8C0221}" type="datetimeFigureOut">
              <a:rPr lang="ca-ES" smtClean="0"/>
              <a:t>08/06/2018</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93BA652D-7E68-46CA-9696-DD12D3A3FC8D}" type="slidenum">
              <a:rPr lang="ca-ES" smtClean="0"/>
              <a:t>‹Nº›</a:t>
            </a:fld>
            <a:endParaRPr lang="ca-ES"/>
          </a:p>
        </p:txBody>
      </p:sp>
    </p:spTree>
    <p:extLst>
      <p:ext uri="{BB962C8B-B14F-4D97-AF65-F5344CB8AC3E}">
        <p14:creationId xmlns:p14="http://schemas.microsoft.com/office/powerpoint/2010/main" val="414467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AF706-86CF-4AA5-A752-10F0CC8C0221}" type="datetimeFigureOut">
              <a:rPr lang="ca-ES" smtClean="0"/>
              <a:t>08/06/2018</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A652D-7E68-46CA-9696-DD12D3A3FC8D}" type="slidenum">
              <a:rPr lang="ca-ES" smtClean="0"/>
              <a:t>‹Nº›</a:t>
            </a:fld>
            <a:endParaRPr lang="ca-ES"/>
          </a:p>
        </p:txBody>
      </p:sp>
    </p:spTree>
    <p:extLst>
      <p:ext uri="{BB962C8B-B14F-4D97-AF65-F5344CB8AC3E}">
        <p14:creationId xmlns:p14="http://schemas.microsoft.com/office/powerpoint/2010/main" val="121481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40038" y="4470400"/>
            <a:ext cx="9144000" cy="2387600"/>
          </a:xfrm>
        </p:spPr>
        <p:txBody>
          <a:bodyPr>
            <a:normAutofit/>
          </a:bodyPr>
          <a:lstStyle/>
          <a:p>
            <a:r>
              <a:rPr lang="ca-ES" sz="4400" dirty="0" err="1" smtClean="0">
                <a:solidFill>
                  <a:schemeClr val="bg1">
                    <a:lumMod val="85000"/>
                  </a:schemeClr>
                </a:solidFill>
                <a:latin typeface="Arial Rounded MT Bold" panose="020F0704030504030204" pitchFamily="34" charset="0"/>
              </a:rPr>
              <a:t>Berta,Eric,Laia,Augusto</a:t>
            </a:r>
            <a:r>
              <a:rPr lang="ca-ES" sz="4400" dirty="0" smtClean="0">
                <a:solidFill>
                  <a:schemeClr val="bg1">
                    <a:lumMod val="85000"/>
                  </a:schemeClr>
                </a:solidFill>
                <a:latin typeface="Arial Rounded MT Bold" panose="020F0704030504030204" pitchFamily="34" charset="0"/>
              </a:rPr>
              <a:t>.</a:t>
            </a:r>
            <a:endParaRPr lang="ca-ES" sz="4400" dirty="0">
              <a:solidFill>
                <a:schemeClr val="bg1">
                  <a:lumMod val="85000"/>
                </a:schemeClr>
              </a:solidFill>
              <a:latin typeface="Arial Rounded MT Bold" panose="020F0704030504030204" pitchFamily="34" charset="0"/>
            </a:endParaRPr>
          </a:p>
        </p:txBody>
      </p:sp>
      <p:sp>
        <p:nvSpPr>
          <p:cNvPr id="4" name="Rectángulo 3"/>
          <p:cNvSpPr/>
          <p:nvPr/>
        </p:nvSpPr>
        <p:spPr>
          <a:xfrm>
            <a:off x="415155" y="4944096"/>
            <a:ext cx="7650044"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6600" b="1" cap="none" spc="0" dirty="0" err="1" smtClean="0">
                <a:ln/>
                <a:solidFill>
                  <a:schemeClr val="accent4">
                    <a:lumMod val="40000"/>
                    <a:lumOff val="60000"/>
                  </a:schemeClr>
                </a:solidFill>
                <a:effectLst/>
              </a:rPr>
              <a:t>Apadrinem</a:t>
            </a:r>
            <a:r>
              <a:rPr lang="es-ES" sz="6600" b="1" cap="none" spc="0" dirty="0" smtClean="0">
                <a:ln/>
                <a:solidFill>
                  <a:schemeClr val="accent4">
                    <a:lumMod val="40000"/>
                    <a:lumOff val="60000"/>
                  </a:schemeClr>
                </a:solidFill>
                <a:effectLst/>
              </a:rPr>
              <a:t> </a:t>
            </a:r>
            <a:r>
              <a:rPr lang="es-ES" sz="6600" b="1" cap="none" spc="0" dirty="0" err="1" smtClean="0">
                <a:ln/>
                <a:solidFill>
                  <a:schemeClr val="accent4">
                    <a:lumMod val="40000"/>
                    <a:lumOff val="60000"/>
                  </a:schemeClr>
                </a:solidFill>
                <a:effectLst/>
              </a:rPr>
              <a:t>Sant</a:t>
            </a:r>
            <a:r>
              <a:rPr lang="es-ES" sz="6600" b="1" cap="none" spc="0" dirty="0" smtClean="0">
                <a:ln/>
                <a:solidFill>
                  <a:schemeClr val="accent4">
                    <a:lumMod val="40000"/>
                    <a:lumOff val="60000"/>
                  </a:schemeClr>
                </a:solidFill>
                <a:effectLst/>
              </a:rPr>
              <a:t> Joan</a:t>
            </a:r>
            <a:endParaRPr lang="es-ES" sz="6600" b="1" cap="none" spc="0" dirty="0">
              <a:ln/>
              <a:solidFill>
                <a:schemeClr val="accent4">
                  <a:lumMod val="40000"/>
                  <a:lumOff val="60000"/>
                </a:schemeClr>
              </a:solidFill>
              <a:effectLst/>
            </a:endParaRPr>
          </a:p>
        </p:txBody>
      </p:sp>
    </p:spTree>
    <p:extLst>
      <p:ext uri="{BB962C8B-B14F-4D97-AF65-F5344CB8AC3E}">
        <p14:creationId xmlns:p14="http://schemas.microsoft.com/office/powerpoint/2010/main" val="80539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7" y="595994"/>
            <a:ext cx="5157787" cy="823912"/>
          </a:xfrm>
        </p:spPr>
        <p:txBody>
          <a:bodyPr>
            <a:normAutofit/>
          </a:bodyPr>
          <a:lstStyle/>
          <a:p>
            <a:r>
              <a:rPr lang="ca-ES" sz="3600" dirty="0" smtClean="0"/>
              <a:t>CASTELL DE SANT JOAN</a:t>
            </a:r>
            <a:endParaRPr lang="ca-ES" sz="3600" dirty="0"/>
          </a:p>
        </p:txBody>
      </p:sp>
      <p:pic>
        <p:nvPicPr>
          <p:cNvPr id="2" name="Marcador de contenido 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39787" y="2505075"/>
            <a:ext cx="4912784" cy="3684588"/>
          </a:xfrm>
          <a:prstGeom prst="rect">
            <a:avLst/>
          </a:prstGeom>
          <a:ln>
            <a:noFill/>
          </a:ln>
          <a:effectLst>
            <a:softEdge rad="112500"/>
          </a:effectLst>
        </p:spPr>
      </p:pic>
      <p:sp>
        <p:nvSpPr>
          <p:cNvPr id="5" name="Marcador de texto 4"/>
          <p:cNvSpPr>
            <a:spLocks noGrp="1"/>
          </p:cNvSpPr>
          <p:nvPr>
            <p:ph type="body" sz="quarter" idx="3"/>
          </p:nvPr>
        </p:nvSpPr>
        <p:spPr>
          <a:xfrm>
            <a:off x="6172200" y="595994"/>
            <a:ext cx="5183188" cy="823912"/>
          </a:xfrm>
        </p:spPr>
        <p:txBody>
          <a:bodyPr>
            <a:normAutofit/>
          </a:bodyPr>
          <a:lstStyle/>
          <a:p>
            <a:r>
              <a:rPr lang="ca-ES" sz="3600" dirty="0" smtClean="0"/>
              <a:t>ERMITA DE SANT JOAN</a:t>
            </a:r>
            <a:endParaRPr lang="ca-ES" sz="3600" dirty="0"/>
          </a:p>
        </p:txBody>
      </p:sp>
      <p:pic>
        <p:nvPicPr>
          <p:cNvPr id="7" name="Marcador de contenido 6"/>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274208" y="2505075"/>
            <a:ext cx="4979172" cy="3684588"/>
          </a:xfrm>
          <a:prstGeom prst="rect">
            <a:avLst/>
          </a:prstGeom>
          <a:ln>
            <a:noFill/>
          </a:ln>
          <a:effectLst>
            <a:softEdge rad="112500"/>
          </a:effectLst>
        </p:spPr>
      </p:pic>
    </p:spTree>
    <p:extLst>
      <p:ext uri="{BB962C8B-B14F-4D97-AF65-F5344CB8AC3E}">
        <p14:creationId xmlns:p14="http://schemas.microsoft.com/office/powerpoint/2010/main" val="244795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7" y="636135"/>
            <a:ext cx="5157787" cy="823912"/>
          </a:xfrm>
        </p:spPr>
        <p:txBody>
          <a:bodyPr>
            <a:normAutofit/>
          </a:bodyPr>
          <a:lstStyle/>
          <a:p>
            <a:r>
              <a:rPr lang="ca-ES" sz="3600" dirty="0" smtClean="0"/>
              <a:t>           PAISSATGE</a:t>
            </a:r>
            <a:endParaRPr lang="ca-ES" sz="3600" dirty="0"/>
          </a:p>
        </p:txBody>
      </p:sp>
      <p:pic>
        <p:nvPicPr>
          <p:cNvPr id="2" name="Marcador de contenido 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39788" y="2599564"/>
            <a:ext cx="5157787" cy="3495609"/>
          </a:xfrm>
          <a:prstGeom prst="rect">
            <a:avLst/>
          </a:prstGeom>
          <a:ln>
            <a:noFill/>
          </a:ln>
          <a:effectLst>
            <a:softEdge rad="112500"/>
          </a:effectLst>
        </p:spPr>
      </p:pic>
      <p:sp>
        <p:nvSpPr>
          <p:cNvPr id="5" name="Marcador de texto 4"/>
          <p:cNvSpPr>
            <a:spLocks noGrp="1"/>
          </p:cNvSpPr>
          <p:nvPr>
            <p:ph type="body" sz="quarter" idx="3"/>
          </p:nvPr>
        </p:nvSpPr>
        <p:spPr>
          <a:xfrm>
            <a:off x="6172200" y="636135"/>
            <a:ext cx="5183188" cy="823912"/>
          </a:xfrm>
        </p:spPr>
        <p:txBody>
          <a:bodyPr>
            <a:noAutofit/>
          </a:bodyPr>
          <a:lstStyle/>
          <a:p>
            <a:r>
              <a:rPr lang="ca-ES" sz="3600" dirty="0" smtClean="0"/>
              <a:t>PINTURES DE LA ERMITA</a:t>
            </a:r>
            <a:endParaRPr lang="ca-ES" sz="3600" dirty="0"/>
          </a:p>
        </p:txBody>
      </p:sp>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100" y="2623310"/>
            <a:ext cx="4629151" cy="3471863"/>
          </a:xfrm>
          <a:prstGeom prst="rect">
            <a:avLst/>
          </a:prstGeom>
          <a:ln>
            <a:noFill/>
          </a:ln>
          <a:effectLst>
            <a:softEdge rad="112500"/>
          </a:effectLst>
        </p:spPr>
      </p:pic>
    </p:spTree>
    <p:extLst>
      <p:ext uri="{BB962C8B-B14F-4D97-AF65-F5344CB8AC3E}">
        <p14:creationId xmlns:p14="http://schemas.microsoft.com/office/powerpoint/2010/main" val="3424856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0710" y="218941"/>
            <a:ext cx="11771290" cy="1471748"/>
          </a:xfrm>
        </p:spPr>
        <p:txBody>
          <a:bodyPr>
            <a:normAutofit/>
          </a:bodyPr>
          <a:lstStyle/>
          <a:p>
            <a:r>
              <a:rPr lang="ca-ES" b="1" dirty="0" smtClean="0">
                <a:latin typeface="Algerian" panose="04020705040A02060702" pitchFamily="82" charset="0"/>
              </a:rPr>
              <a:t>Origen històric: El Vescomtat dels                       				Cabrera </a:t>
            </a:r>
            <a:endParaRPr lang="ca-ES" b="1" dirty="0">
              <a:latin typeface="Algerian" panose="04020705040A02060702" pitchFamily="82" charset="0"/>
            </a:endParaRPr>
          </a:p>
        </p:txBody>
      </p:sp>
      <p:sp>
        <p:nvSpPr>
          <p:cNvPr id="3" name="Marcador de contenido 2"/>
          <p:cNvSpPr>
            <a:spLocks noGrp="1"/>
          </p:cNvSpPr>
          <p:nvPr>
            <p:ph idx="1"/>
          </p:nvPr>
        </p:nvSpPr>
        <p:spPr>
          <a:xfrm>
            <a:off x="1778000" y="1690689"/>
            <a:ext cx="8191500" cy="4964111"/>
          </a:xfrm>
        </p:spPr>
        <p:txBody>
          <a:bodyPr/>
          <a:lstStyle/>
          <a:p>
            <a:r>
              <a:rPr lang="ca-ES" dirty="0"/>
              <a:t>El vescomtat de Cabrera fou una jurisdicció feudal del Principat de Catalunya regida pel llinatge dels Cabrera i que s'estenia per una bona part de l'actual comarca de la Selva, l'Alt Maresme, l'extrem est del Vallès Oriental i el Collsacabra, a Osona. La capital econòmica i administrativa del vescomtat de Cabrera era </a:t>
            </a:r>
            <a:r>
              <a:rPr lang="ca-ES" dirty="0" err="1"/>
              <a:t>Hostalric.El</a:t>
            </a:r>
            <a:r>
              <a:rPr lang="ca-ES" dirty="0"/>
              <a:t> vescomtat de Bas passà als Cabrera per herència l'any 1335, i comprenia la Vall d'en Bas i Riudaura, a la Garrotxa. El comtat d'Osona, que comprenia la plana de Vic, fou donat pel rei Pere III a Bernat III de </a:t>
            </a:r>
            <a:r>
              <a:rPr lang="ca-ES" dirty="0" err="1"/>
              <a:t>Cabrera.El</a:t>
            </a:r>
            <a:r>
              <a:rPr lang="ca-ES" dirty="0"/>
              <a:t> primer senyor documentat del castell de Cabrera és </a:t>
            </a:r>
            <a:r>
              <a:rPr lang="ca-ES" dirty="0" err="1"/>
              <a:t>Gausfred</a:t>
            </a:r>
            <a:r>
              <a:rPr lang="ca-ES" dirty="0"/>
              <a:t> de Cabrera l'any 1002.</a:t>
            </a:r>
          </a:p>
        </p:txBody>
      </p:sp>
    </p:spTree>
    <p:extLst>
      <p:ext uri="{BB962C8B-B14F-4D97-AF65-F5344CB8AC3E}">
        <p14:creationId xmlns:p14="http://schemas.microsoft.com/office/powerpoint/2010/main" val="576859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4800" dirty="0" smtClean="0">
                <a:latin typeface="Algerian" panose="04020705040A02060702" pitchFamily="82" charset="0"/>
              </a:rPr>
              <a:t>FUNCIÓ AL LLARG DE LA HISTÒRIA</a:t>
            </a:r>
            <a:endParaRPr lang="ca-ES" sz="4800" dirty="0">
              <a:latin typeface="Algerian" panose="04020705040A02060702" pitchFamily="82" charset="0"/>
            </a:endParaRPr>
          </a:p>
        </p:txBody>
      </p:sp>
      <p:sp>
        <p:nvSpPr>
          <p:cNvPr id="3" name="Marcador de contenido 2"/>
          <p:cNvSpPr>
            <a:spLocks noGrp="1"/>
          </p:cNvSpPr>
          <p:nvPr>
            <p:ph idx="1"/>
          </p:nvPr>
        </p:nvSpPr>
        <p:spPr>
          <a:xfrm>
            <a:off x="838200" y="1690688"/>
            <a:ext cx="5446690" cy="4486275"/>
          </a:xfrm>
        </p:spPr>
        <p:txBody>
          <a:bodyPr/>
          <a:lstStyle/>
          <a:p>
            <a:r>
              <a:rPr lang="ca-ES" dirty="0"/>
              <a:t>El castell de Sant Joan, va ser construït per vigilar les incursions marítimes dels pirates, sobretot en èpoques en què el regne de Mallorca era del domini àrab. Aquest castell oferia a la població de Blanes una seguretat de refugi quan venien les invasions. </a:t>
            </a:r>
          </a:p>
        </p:txBody>
      </p:sp>
      <p:pic>
        <p:nvPicPr>
          <p:cNvPr id="4" name="Imagen 3"/>
          <p:cNvPicPr>
            <a:picLocks noChangeAspect="1"/>
          </p:cNvPicPr>
          <p:nvPr/>
        </p:nvPicPr>
        <p:blipFill>
          <a:blip r:embed="rId2"/>
          <a:stretch>
            <a:fillRect/>
          </a:stretch>
        </p:blipFill>
        <p:spPr>
          <a:xfrm>
            <a:off x="6619741" y="1836044"/>
            <a:ext cx="4997003" cy="3747752"/>
          </a:xfrm>
          <a:prstGeom prst="rect">
            <a:avLst/>
          </a:prstGeom>
          <a:ln>
            <a:noFill/>
          </a:ln>
          <a:effectLst>
            <a:softEdge rad="112500"/>
          </a:effectLst>
        </p:spPr>
      </p:pic>
    </p:spTree>
    <p:extLst>
      <p:ext uri="{BB962C8B-B14F-4D97-AF65-F5344CB8AC3E}">
        <p14:creationId xmlns:p14="http://schemas.microsoft.com/office/powerpoint/2010/main" val="3962583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5400" dirty="0" smtClean="0">
                <a:latin typeface="Algerian" panose="04020705040A02060702" pitchFamily="82" charset="0"/>
              </a:rPr>
              <a:t>       LA TORRE DE GUAITA</a:t>
            </a:r>
            <a:endParaRPr lang="ca-ES" sz="5400" dirty="0">
              <a:latin typeface="Algerian" panose="04020705040A02060702" pitchFamily="82" charset="0"/>
            </a:endParaRPr>
          </a:p>
        </p:txBody>
      </p:sp>
      <p:sp>
        <p:nvSpPr>
          <p:cNvPr id="3" name="Marcador de contenido 2"/>
          <p:cNvSpPr>
            <a:spLocks noGrp="1"/>
          </p:cNvSpPr>
          <p:nvPr>
            <p:ph idx="1"/>
          </p:nvPr>
        </p:nvSpPr>
        <p:spPr>
          <a:xfrm>
            <a:off x="838200" y="1825624"/>
            <a:ext cx="5575300" cy="4422775"/>
          </a:xfrm>
        </p:spPr>
        <p:txBody>
          <a:bodyPr/>
          <a:lstStyle/>
          <a:p>
            <a:r>
              <a:rPr lang="ca-ES" dirty="0" smtClean="0"/>
              <a:t>La torre de guaita va ser documentada el 14 d’octubre del 1002.</a:t>
            </a:r>
          </a:p>
          <a:p>
            <a:r>
              <a:rPr lang="ca-ES" dirty="0"/>
              <a:t>La torre de guaita és del segle XVI, ja que els corsaris i la pirateria barbaresca de la Mediterrània exigien un promontori més alt per a dominar millor la panoràmica i atalaiar els possibles enemics</a:t>
            </a:r>
            <a:r>
              <a:rPr lang="ca-ES" dirty="0" smtClean="0"/>
              <a:t>.</a:t>
            </a:r>
            <a:endParaRPr lang="ca-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2300" y="1416578"/>
            <a:ext cx="3746500" cy="4995333"/>
          </a:xfrm>
          <a:prstGeom prst="rect">
            <a:avLst/>
          </a:prstGeom>
          <a:ln>
            <a:noFill/>
          </a:ln>
          <a:effectLst>
            <a:softEdge rad="112500"/>
          </a:effectLst>
        </p:spPr>
      </p:pic>
    </p:spTree>
    <p:extLst>
      <p:ext uri="{BB962C8B-B14F-4D97-AF65-F5344CB8AC3E}">
        <p14:creationId xmlns:p14="http://schemas.microsoft.com/office/powerpoint/2010/main" val="156466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5400" dirty="0" smtClean="0">
                <a:latin typeface="Algerian" panose="04020705040A02060702" pitchFamily="82" charset="0"/>
              </a:rPr>
              <a:t>      EL CONJUNT FORTIFICAT</a:t>
            </a:r>
            <a:endParaRPr lang="ca-ES" sz="5400" dirty="0">
              <a:latin typeface="Algerian" panose="04020705040A02060702" pitchFamily="82" charset="0"/>
            </a:endParaRPr>
          </a:p>
        </p:txBody>
      </p:sp>
      <p:sp>
        <p:nvSpPr>
          <p:cNvPr id="3" name="Marcador de contenido 2"/>
          <p:cNvSpPr>
            <a:spLocks noGrp="1"/>
          </p:cNvSpPr>
          <p:nvPr>
            <p:ph idx="1"/>
          </p:nvPr>
        </p:nvSpPr>
        <p:spPr>
          <a:xfrm>
            <a:off x="426076" y="1690688"/>
            <a:ext cx="6850487" cy="4472144"/>
          </a:xfrm>
        </p:spPr>
        <p:txBody>
          <a:bodyPr>
            <a:normAutofit fontScale="92500" lnSpcReduction="10000"/>
          </a:bodyPr>
          <a:lstStyle/>
          <a:p>
            <a:r>
              <a:rPr lang="ca-ES" dirty="0" smtClean="0"/>
              <a:t>La </a:t>
            </a:r>
            <a:r>
              <a:rPr lang="ca-ES" dirty="0"/>
              <a:t>torre està envoltada per un recinte emmurallat aproximadament rectangular, que presenta diverses varietats d’aparells i que actualment es veu trencat per la banda oest. L’accés a l’interior del castell es feia per una porta, oberta en el mur de migdia. Respecte del recinte emmurallat, la torre apareix descentrada cap a la banda oest. Del recinte exterior s'han conservat murs al nord, on hi havia la porta, a ponent, on hi ha una espitllera, i a migjorn. L'aparell constructiu dels murs és molt irregular. El gruix oscil·la entre els 95 i els 120 cm. </a:t>
            </a:r>
          </a:p>
          <a:p>
            <a:endParaRPr lang="ca-ES" dirty="0"/>
          </a:p>
        </p:txBody>
      </p:sp>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0874" y="2060621"/>
            <a:ext cx="4040114" cy="3271234"/>
          </a:xfrm>
          <a:prstGeom prst="rect">
            <a:avLst/>
          </a:prstGeom>
          <a:ln>
            <a:noFill/>
          </a:ln>
          <a:effectLst>
            <a:softEdge rad="112500"/>
          </a:effectLst>
        </p:spPr>
      </p:pic>
    </p:spTree>
    <p:extLst>
      <p:ext uri="{BB962C8B-B14F-4D97-AF65-F5344CB8AC3E}">
        <p14:creationId xmlns:p14="http://schemas.microsoft.com/office/powerpoint/2010/main" val="275802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5400" dirty="0" smtClean="0">
                <a:latin typeface="Algerian" panose="04020705040A02060702" pitchFamily="82" charset="0"/>
              </a:rPr>
              <a:t>     L’ ERMITA DE SANT JOAN</a:t>
            </a:r>
            <a:endParaRPr lang="ca-ES" sz="5400" dirty="0">
              <a:latin typeface="Algerian" panose="04020705040A02060702" pitchFamily="82" charset="0"/>
            </a:endParaRPr>
          </a:p>
        </p:txBody>
      </p:sp>
      <p:sp>
        <p:nvSpPr>
          <p:cNvPr id="3" name="Marcador de contenido 2"/>
          <p:cNvSpPr>
            <a:spLocks noGrp="1"/>
          </p:cNvSpPr>
          <p:nvPr>
            <p:ph idx="1"/>
          </p:nvPr>
        </p:nvSpPr>
        <p:spPr>
          <a:xfrm>
            <a:off x="482600" y="1690688"/>
            <a:ext cx="6807200" cy="5032375"/>
          </a:xfrm>
        </p:spPr>
        <p:txBody>
          <a:bodyPr/>
          <a:lstStyle/>
          <a:p>
            <a:r>
              <a:rPr lang="ca-ES" dirty="0"/>
              <a:t>L’edifici es troba assentat sobre una terrassa formada per un mur de contenció, elevat sobre la cota natural del terreny. El temple consta d’una nau de planta rectangular, sense absis i d’un campanar adossat a la façana amb base quadrada i capçalera octogonal. Es tracta d’un campanar que pertany a la tipologia dels campanars gòtics de planta regular, quadrada o octogonal, amb dos cossos prismàtics, el superior més reduït, sensiblement diferenciats per una mínima terrassa i una cornisa</a:t>
            </a:r>
            <a:r>
              <a:rPr lang="ca-ES" dirty="0" smtClean="0"/>
              <a:t>.</a:t>
            </a:r>
            <a:endParaRPr lang="ca-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9800" y="1924050"/>
            <a:ext cx="4660900" cy="3495675"/>
          </a:xfrm>
          <a:prstGeom prst="rect">
            <a:avLst/>
          </a:prstGeom>
          <a:ln>
            <a:noFill/>
          </a:ln>
          <a:effectLst>
            <a:softEdge rad="112500"/>
          </a:effectLst>
        </p:spPr>
      </p:pic>
    </p:spTree>
    <p:extLst>
      <p:ext uri="{BB962C8B-B14F-4D97-AF65-F5344CB8AC3E}">
        <p14:creationId xmlns:p14="http://schemas.microsoft.com/office/powerpoint/2010/main" val="120152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5400" dirty="0" smtClean="0">
                <a:latin typeface="Algerian" panose="04020705040A02060702" pitchFamily="82" charset="0"/>
              </a:rPr>
              <a:t>      L’INTERIOR DE L’ERMITA</a:t>
            </a:r>
            <a:endParaRPr lang="ca-ES" sz="5400" dirty="0">
              <a:latin typeface="Algerian" panose="04020705040A02060702" pitchFamily="82" charset="0"/>
            </a:endParaRPr>
          </a:p>
        </p:txBody>
      </p:sp>
      <p:sp>
        <p:nvSpPr>
          <p:cNvPr id="3" name="Marcador de contenido 2"/>
          <p:cNvSpPr>
            <a:spLocks noGrp="1"/>
          </p:cNvSpPr>
          <p:nvPr>
            <p:ph idx="1"/>
          </p:nvPr>
        </p:nvSpPr>
        <p:spPr>
          <a:xfrm>
            <a:off x="838200" y="1825625"/>
            <a:ext cx="5008808" cy="4137293"/>
          </a:xfrm>
        </p:spPr>
        <p:txBody>
          <a:bodyPr/>
          <a:lstStyle/>
          <a:p>
            <a:r>
              <a:rPr lang="es-ES" dirty="0" smtClean="0"/>
              <a:t>A </a:t>
            </a:r>
            <a:r>
              <a:rPr lang="es-ES" dirty="0" err="1" smtClean="0"/>
              <a:t>dins</a:t>
            </a:r>
            <a:r>
              <a:rPr lang="es-ES" dirty="0" smtClean="0"/>
              <a:t> de </a:t>
            </a:r>
            <a:r>
              <a:rPr lang="es-ES" dirty="0" err="1" smtClean="0"/>
              <a:t>l’ermita</a:t>
            </a:r>
            <a:r>
              <a:rPr lang="es-ES" dirty="0" smtClean="0"/>
              <a:t> hi ha una </a:t>
            </a:r>
            <a:r>
              <a:rPr lang="es-ES" dirty="0" err="1" smtClean="0"/>
              <a:t>sèrie</a:t>
            </a:r>
            <a:r>
              <a:rPr lang="es-ES" dirty="0" smtClean="0"/>
              <a:t> de </a:t>
            </a:r>
            <a:r>
              <a:rPr lang="es-ES" dirty="0" err="1" smtClean="0"/>
              <a:t>pintures</a:t>
            </a:r>
            <a:r>
              <a:rPr lang="es-ES" dirty="0" smtClean="0"/>
              <a:t> de la </a:t>
            </a:r>
            <a:r>
              <a:rPr lang="es-ES" dirty="0" err="1" smtClean="0"/>
              <a:t>Pilarín</a:t>
            </a:r>
            <a:r>
              <a:rPr lang="es-ES" dirty="0" smtClean="0"/>
              <a:t> </a:t>
            </a:r>
            <a:r>
              <a:rPr lang="es-ES" dirty="0" err="1" smtClean="0"/>
              <a:t>Bayés</a:t>
            </a:r>
            <a:r>
              <a:rPr lang="es-ES" dirty="0" smtClean="0"/>
              <a:t>: </a:t>
            </a:r>
            <a:r>
              <a:rPr lang="es-ES" dirty="0"/>
              <a:t>Les </a:t>
            </a:r>
            <a:r>
              <a:rPr lang="es-ES" dirty="0" err="1"/>
              <a:t>pintures</a:t>
            </a:r>
            <a:r>
              <a:rPr lang="es-ES" dirty="0"/>
              <a:t> de </a:t>
            </a:r>
            <a:r>
              <a:rPr lang="es-ES" dirty="0" err="1" smtClean="0"/>
              <a:t>aquesta</a:t>
            </a:r>
            <a:r>
              <a:rPr lang="es-ES" dirty="0" smtClean="0"/>
              <a:t> </a:t>
            </a:r>
            <a:r>
              <a:rPr lang="es-ES" dirty="0" err="1" smtClean="0"/>
              <a:t>il·lustradora</a:t>
            </a:r>
            <a:r>
              <a:rPr lang="es-ES" dirty="0" smtClean="0"/>
              <a:t> </a:t>
            </a:r>
            <a:r>
              <a:rPr lang="es-ES" dirty="0" err="1" smtClean="0"/>
              <a:t>són</a:t>
            </a:r>
            <a:r>
              <a:rPr lang="es-ES" dirty="0" smtClean="0"/>
              <a:t> </a:t>
            </a:r>
            <a:r>
              <a:rPr lang="es-ES" dirty="0"/>
              <a:t>de </a:t>
            </a:r>
            <a:r>
              <a:rPr lang="es-ES" dirty="0" err="1"/>
              <a:t>l’any</a:t>
            </a:r>
            <a:r>
              <a:rPr lang="es-ES" dirty="0"/>
              <a:t> 2007 i </a:t>
            </a:r>
            <a:r>
              <a:rPr lang="es-ES" dirty="0" err="1"/>
              <a:t>l’estat</a:t>
            </a:r>
            <a:r>
              <a:rPr lang="es-ES" dirty="0"/>
              <a:t> actual de </a:t>
            </a:r>
            <a:r>
              <a:rPr lang="es-ES" dirty="0" err="1"/>
              <a:t>restauració</a:t>
            </a:r>
            <a:r>
              <a:rPr lang="es-ES" dirty="0"/>
              <a:t> </a:t>
            </a:r>
            <a:r>
              <a:rPr lang="es-ES" dirty="0" err="1"/>
              <a:t>correspon</a:t>
            </a:r>
            <a:r>
              <a:rPr lang="es-ES" dirty="0"/>
              <a:t> a una </a:t>
            </a:r>
            <a:r>
              <a:rPr lang="es-ES" dirty="0" err="1"/>
              <a:t>actuació</a:t>
            </a:r>
            <a:r>
              <a:rPr lang="es-ES" dirty="0"/>
              <a:t> de 2012 patrocinada per </a:t>
            </a:r>
            <a:r>
              <a:rPr lang="es-ES" dirty="0" err="1"/>
              <a:t>l’associació</a:t>
            </a:r>
            <a:r>
              <a:rPr lang="es-ES" dirty="0"/>
              <a:t> </a:t>
            </a:r>
            <a:r>
              <a:rPr lang="es-ES" dirty="0" err="1"/>
              <a:t>Estimem</a:t>
            </a:r>
            <a:r>
              <a:rPr lang="es-ES" dirty="0"/>
              <a:t> les </a:t>
            </a:r>
            <a:r>
              <a:rPr lang="es-ES" dirty="0" err="1"/>
              <a:t>Ermites</a:t>
            </a:r>
            <a:r>
              <a:rPr lang="es-ES" dirty="0"/>
              <a:t>.</a:t>
            </a:r>
            <a:endParaRPr lang="ca-ES" dirty="0"/>
          </a:p>
        </p:txBody>
      </p:sp>
      <p:pic>
        <p:nvPicPr>
          <p:cNvPr id="4" name="Imagen 3"/>
          <p:cNvPicPr>
            <a:picLocks noChangeAspect="1"/>
          </p:cNvPicPr>
          <p:nvPr/>
        </p:nvPicPr>
        <p:blipFill>
          <a:blip r:embed="rId2"/>
          <a:stretch>
            <a:fillRect/>
          </a:stretch>
        </p:blipFill>
        <p:spPr>
          <a:xfrm>
            <a:off x="6531198" y="1825625"/>
            <a:ext cx="5059787" cy="3794840"/>
          </a:xfrm>
          <a:prstGeom prst="rect">
            <a:avLst/>
          </a:prstGeom>
          <a:ln>
            <a:noFill/>
          </a:ln>
          <a:effectLst>
            <a:softEdge rad="112500"/>
          </a:effectLst>
        </p:spPr>
      </p:pic>
    </p:spTree>
    <p:extLst>
      <p:ext uri="{BB962C8B-B14F-4D97-AF65-F5344CB8AC3E}">
        <p14:creationId xmlns:p14="http://schemas.microsoft.com/office/powerpoint/2010/main" val="31547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75327" y="508424"/>
            <a:ext cx="11258282" cy="959768"/>
          </a:xfrm>
        </p:spPr>
        <p:txBody>
          <a:bodyPr>
            <a:noAutofit/>
          </a:bodyPr>
          <a:lstStyle/>
          <a:p>
            <a:r>
              <a:rPr lang="ca-ES" sz="4800" dirty="0" smtClean="0">
                <a:latin typeface="Algerian" panose="04020705040A02060702" pitchFamily="82" charset="0"/>
              </a:rPr>
              <a:t>RESTAURACIONS I DARRERES                         		INTERVENCIONS</a:t>
            </a:r>
            <a:endParaRPr lang="ca-ES" sz="4800" dirty="0">
              <a:latin typeface="Algerian" panose="04020705040A02060702" pitchFamily="82" charset="0"/>
            </a:endParaRPr>
          </a:p>
        </p:txBody>
      </p:sp>
      <p:sp>
        <p:nvSpPr>
          <p:cNvPr id="3" name="Marcador de contenido 2"/>
          <p:cNvSpPr>
            <a:spLocks noGrp="1"/>
          </p:cNvSpPr>
          <p:nvPr>
            <p:ph idx="1"/>
          </p:nvPr>
        </p:nvSpPr>
        <p:spPr>
          <a:xfrm>
            <a:off x="546100" y="1825624"/>
            <a:ext cx="7340600" cy="4613275"/>
          </a:xfrm>
        </p:spPr>
        <p:txBody>
          <a:bodyPr/>
          <a:lstStyle/>
          <a:p>
            <a:r>
              <a:rPr lang="ca-ES" dirty="0"/>
              <a:t>L’ermita va ser maltractada durant la guerra de 1936, però més tard va ser restaurada amb dignitat i ara s’hi celebra festa el dia 24 de juny amb una missa. El seu aspecte, morfologia o fesomia actual, és fruit de múltiples reformes i remodelacions que s’han prolongat durant tot el segle XX. Una d’aquestes intervencions queda perfectament testimoniada, ja que al parament interior de la façana de tramuntana trobem una placa que deixa constància que l’ermita va ser reformada l’any </a:t>
            </a:r>
            <a:r>
              <a:rPr lang="ca-ES" dirty="0" smtClean="0"/>
              <a:t>1900.</a:t>
            </a:r>
            <a:endParaRPr lang="ca-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0631" y="2286000"/>
            <a:ext cx="3640667" cy="2730500"/>
          </a:xfrm>
          <a:prstGeom prst="rect">
            <a:avLst/>
          </a:prstGeom>
          <a:ln>
            <a:noFill/>
          </a:ln>
          <a:effectLst>
            <a:softEdge rad="112500"/>
          </a:effectLst>
        </p:spPr>
      </p:pic>
    </p:spTree>
    <p:extLst>
      <p:ext uri="{BB962C8B-B14F-4D97-AF65-F5344CB8AC3E}">
        <p14:creationId xmlns:p14="http://schemas.microsoft.com/office/powerpoint/2010/main" val="413961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sz="5400" dirty="0" smtClean="0">
                <a:latin typeface="Algerian" panose="04020705040A02060702" pitchFamily="82" charset="0"/>
              </a:rPr>
              <a:t>          SERVEI I ÚS ACTUAL</a:t>
            </a:r>
            <a:endParaRPr lang="ca-ES" sz="5400" dirty="0">
              <a:latin typeface="Algerian" panose="04020705040A02060702" pitchFamily="82" charset="0"/>
            </a:endParaRPr>
          </a:p>
        </p:txBody>
      </p:sp>
      <p:sp>
        <p:nvSpPr>
          <p:cNvPr id="3" name="Marcador de contenido 2"/>
          <p:cNvSpPr>
            <a:spLocks noGrp="1"/>
          </p:cNvSpPr>
          <p:nvPr>
            <p:ph idx="1"/>
          </p:nvPr>
        </p:nvSpPr>
        <p:spPr>
          <a:xfrm>
            <a:off x="749300" y="1812924"/>
            <a:ext cx="6311900" cy="4448175"/>
          </a:xfrm>
        </p:spPr>
        <p:txBody>
          <a:bodyPr/>
          <a:lstStyle/>
          <a:p>
            <a:r>
              <a:rPr lang="ca-ES" dirty="0"/>
              <a:t>Avui Sant Joan determina el perfil inconfusible de la nostra vila i ha esdevingut un mirador excel·lent des d'on observar Blanes en la seva totalitat, a més d'una bona part de la costa. Avui continua dempeus la seva torre de l’homenatge, de 15 metres d’alçada, i diverses parets més o menys enrunades ens dibuixen el perfil del castell, que fou definitivament abandonat al segle XVI on fer turisme.</a:t>
            </a:r>
          </a:p>
        </p:txBody>
      </p:sp>
      <p:pic>
        <p:nvPicPr>
          <p:cNvPr id="4" name="Imagen 3"/>
          <p:cNvPicPr>
            <a:picLocks noChangeAspect="1"/>
          </p:cNvPicPr>
          <p:nvPr/>
        </p:nvPicPr>
        <p:blipFill>
          <a:blip r:embed="rId2"/>
          <a:stretch>
            <a:fillRect/>
          </a:stretch>
        </p:blipFill>
        <p:spPr>
          <a:xfrm>
            <a:off x="7061200" y="2251074"/>
            <a:ext cx="4826955" cy="3209925"/>
          </a:xfrm>
          <a:prstGeom prst="rect">
            <a:avLst/>
          </a:prstGeom>
          <a:ln>
            <a:noFill/>
          </a:ln>
          <a:effectLst>
            <a:softEdge rad="112500"/>
          </a:effectLst>
        </p:spPr>
      </p:pic>
    </p:spTree>
    <p:extLst>
      <p:ext uri="{BB962C8B-B14F-4D97-AF65-F5344CB8AC3E}">
        <p14:creationId xmlns:p14="http://schemas.microsoft.com/office/powerpoint/2010/main" val="2412945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672</Words>
  <Application>Microsoft Office PowerPoint</Application>
  <PresentationFormat>Panorámica</PresentationFormat>
  <Paragraphs>23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Algerian</vt:lpstr>
      <vt:lpstr>Arial</vt:lpstr>
      <vt:lpstr>Arial Rounded MT Bold</vt:lpstr>
      <vt:lpstr>Calibri</vt:lpstr>
      <vt:lpstr>Calibri Light</vt:lpstr>
      <vt:lpstr>Tema de Office</vt:lpstr>
      <vt:lpstr>Berta,Eric,Laia,Augusto.</vt:lpstr>
      <vt:lpstr>Origen històric: El Vescomtat dels                           Cabrera </vt:lpstr>
      <vt:lpstr>FUNCIÓ AL LLARG DE LA HISTÒRIA</vt:lpstr>
      <vt:lpstr>       LA TORRE DE GUAITA</vt:lpstr>
      <vt:lpstr>      EL CONJUNT FORTIFICAT</vt:lpstr>
      <vt:lpstr>     L’ ERMITA DE SANT JOAN</vt:lpstr>
      <vt:lpstr>      L’INTERIOR DE L’ERMITA</vt:lpstr>
      <vt:lpstr>RESTAURACIONS I DARRERES                           INTERVENCIONS</vt:lpstr>
      <vt:lpstr>          SERVEI I ÚS ACTUAL</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Berta,Eric,Augusto,Laia</dc:title>
  <dc:creator>ALUMNE</dc:creator>
  <cp:lastModifiedBy>ALUMNE</cp:lastModifiedBy>
  <cp:revision>10</cp:revision>
  <dcterms:created xsi:type="dcterms:W3CDTF">2018-05-22T07:19:05Z</dcterms:created>
  <dcterms:modified xsi:type="dcterms:W3CDTF">2018-06-08T07:34:51Z</dcterms:modified>
</cp:coreProperties>
</file>