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5/30/2018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5/30/2018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5/30/2018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04026" y="1854200"/>
            <a:ext cx="8361229" cy="2495779"/>
          </a:xfrm>
        </p:spPr>
        <p:txBody>
          <a:bodyPr/>
          <a:lstStyle/>
          <a:p>
            <a:r>
              <a:rPr lang="ca-ES" sz="8800" dirty="0" smtClean="0">
                <a:latin typeface="Cambria Math" panose="02040503050406030204" pitchFamily="18" charset="0"/>
                <a:ea typeface="Cambria Math" panose="02040503050406030204" pitchFamily="18" charset="0"/>
              </a:rPr>
              <a:t>Apadrinem </a:t>
            </a:r>
            <a:br>
              <a:rPr lang="ca-ES" sz="8800" dirty="0" smtClean="0">
                <a:latin typeface="Cambria Math" panose="02040503050406030204" pitchFamily="18" charset="0"/>
                <a:ea typeface="Cambria Math" panose="02040503050406030204" pitchFamily="18" charset="0"/>
              </a:rPr>
            </a:br>
            <a:r>
              <a:rPr lang="ca-ES" sz="8800" dirty="0" smtClean="0">
                <a:latin typeface="Cambria Math" panose="02040503050406030204" pitchFamily="18" charset="0"/>
                <a:ea typeface="Cambria Math" panose="02040503050406030204" pitchFamily="18" charset="0"/>
              </a:rPr>
              <a:t>sant joan</a:t>
            </a:r>
            <a:endParaRPr lang="ca-ES" sz="8800" dirty="0">
              <a:latin typeface="Cambria Math" panose="02040503050406030204" pitchFamily="18" charset="0"/>
              <a:ea typeface="Cambria Math" panose="02040503050406030204" pitchFamily="18" charset="0"/>
            </a:endParaRPr>
          </a:p>
        </p:txBody>
      </p:sp>
      <p:sp>
        <p:nvSpPr>
          <p:cNvPr id="3" name="Subtítulo 2"/>
          <p:cNvSpPr>
            <a:spLocks noGrp="1"/>
          </p:cNvSpPr>
          <p:nvPr>
            <p:ph type="subTitle" idx="1"/>
          </p:nvPr>
        </p:nvSpPr>
        <p:spPr>
          <a:xfrm>
            <a:off x="2768805" y="4349979"/>
            <a:ext cx="6831673" cy="1238021"/>
          </a:xfrm>
        </p:spPr>
        <p:txBody>
          <a:bodyPr numCol="2">
            <a:normAutofit lnSpcReduction="10000"/>
          </a:bodyPr>
          <a:lstStyle/>
          <a:p>
            <a:r>
              <a:rPr lang="ca-ES" dirty="0" smtClean="0"/>
              <a:t>Ara </a:t>
            </a:r>
            <a:r>
              <a:rPr lang="ca-ES" dirty="0" err="1" smtClean="0"/>
              <a:t>Basurte</a:t>
            </a:r>
            <a:endParaRPr lang="ca-ES" dirty="0" smtClean="0"/>
          </a:p>
          <a:p>
            <a:r>
              <a:rPr lang="ca-ES" dirty="0" smtClean="0"/>
              <a:t>Ainara Peral</a:t>
            </a:r>
          </a:p>
          <a:p>
            <a:endParaRPr lang="ca-ES" dirty="0" smtClean="0"/>
          </a:p>
          <a:p>
            <a:r>
              <a:rPr lang="ca-ES" dirty="0" smtClean="0"/>
              <a:t>David Romero</a:t>
            </a:r>
          </a:p>
          <a:p>
            <a:r>
              <a:rPr lang="ca-ES" dirty="0" smtClean="0"/>
              <a:t>Giulietta Hoffmann</a:t>
            </a:r>
            <a:endParaRPr lang="ca-ES" dirty="0"/>
          </a:p>
        </p:txBody>
      </p:sp>
    </p:spTree>
    <p:extLst>
      <p:ext uri="{BB962C8B-B14F-4D97-AF65-F5344CB8AC3E}">
        <p14:creationId xmlns:p14="http://schemas.microsoft.com/office/powerpoint/2010/main" val="34455938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2.Situació</a:t>
            </a:r>
            <a:endParaRPr lang="es-ES" dirty="0"/>
          </a:p>
        </p:txBody>
      </p:sp>
      <p:sp>
        <p:nvSpPr>
          <p:cNvPr id="3" name="Marcador de contenido 2"/>
          <p:cNvSpPr>
            <a:spLocks noGrp="1"/>
          </p:cNvSpPr>
          <p:nvPr>
            <p:ph idx="1"/>
          </p:nvPr>
        </p:nvSpPr>
        <p:spPr/>
        <p:txBody>
          <a:bodyPr/>
          <a:lstStyle/>
          <a:p>
            <a:r>
              <a:rPr lang="it-IT" dirty="0"/>
              <a:t>Està situada dalt del turó del mateix nom al costat del castell de Sant Joan, del qual n'era la capella però per la manca d'espai es va haver de situar fora del recinte. </a:t>
            </a:r>
            <a:endParaRPr lang="it-IT" dirty="0" smtClean="0"/>
          </a:p>
          <a:p>
            <a:pPr marL="0" indent="0">
              <a:buNone/>
            </a:pPr>
            <a:endParaRPr lang="es-ES" dirty="0"/>
          </a:p>
        </p:txBody>
      </p:sp>
    </p:spTree>
    <p:extLst>
      <p:ext uri="{BB962C8B-B14F-4D97-AF65-F5344CB8AC3E}">
        <p14:creationId xmlns:p14="http://schemas.microsoft.com/office/powerpoint/2010/main" val="886415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3. Interior</a:t>
            </a:r>
            <a:endParaRPr lang="es-ES" dirty="0"/>
          </a:p>
        </p:txBody>
      </p:sp>
      <p:sp>
        <p:nvSpPr>
          <p:cNvPr id="3" name="Marcador de contenido 2"/>
          <p:cNvSpPr>
            <a:spLocks noGrp="1"/>
          </p:cNvSpPr>
          <p:nvPr>
            <p:ph idx="1"/>
          </p:nvPr>
        </p:nvSpPr>
        <p:spPr/>
        <p:txBody>
          <a:bodyPr/>
          <a:lstStyle/>
          <a:p>
            <a:r>
              <a:rPr lang="fr-FR" dirty="0"/>
              <a:t>A l'entrar veus a la paret de l'altar a </a:t>
            </a:r>
            <a:r>
              <a:rPr lang="fr-FR" dirty="0" smtClean="0"/>
              <a:t>Jesucrist en una vitrina de vidre, </a:t>
            </a:r>
            <a:r>
              <a:rPr lang="fr-FR" dirty="0"/>
              <a:t>la parets estan adornades amb pintures modernes</a:t>
            </a:r>
            <a:endParaRPr lang="es-ES" dirty="0"/>
          </a:p>
        </p:txBody>
      </p:sp>
    </p:spTree>
    <p:extLst>
      <p:ext uri="{BB962C8B-B14F-4D97-AF65-F5344CB8AC3E}">
        <p14:creationId xmlns:p14="http://schemas.microsoft.com/office/powerpoint/2010/main" val="3086848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4.Restauracions</a:t>
            </a:r>
            <a:endParaRPr lang="es-ES" dirty="0"/>
          </a:p>
        </p:txBody>
      </p:sp>
      <p:sp>
        <p:nvSpPr>
          <p:cNvPr id="3" name="Marcador de contenido 2"/>
          <p:cNvSpPr>
            <a:spLocks noGrp="1"/>
          </p:cNvSpPr>
          <p:nvPr>
            <p:ph idx="1"/>
          </p:nvPr>
        </p:nvSpPr>
        <p:spPr/>
        <p:txBody>
          <a:bodyPr/>
          <a:lstStyle/>
          <a:p>
            <a:r>
              <a:rPr lang="ca-ES" dirty="0" smtClean="0"/>
              <a:t>L'any </a:t>
            </a:r>
            <a:r>
              <a:rPr lang="ca-ES" dirty="0"/>
              <a:t>1959 es va dur a terme una restauració en què es va refer la teulada i l'artista blanenca Maria Teresa </a:t>
            </a:r>
            <a:r>
              <a:rPr lang="ca-ES" dirty="0" err="1"/>
              <a:t>Bedós</a:t>
            </a:r>
            <a:r>
              <a:rPr lang="ca-ES" dirty="0"/>
              <a:t> va pintar els frescos de l'interior. </a:t>
            </a:r>
            <a:endParaRPr lang="ca-ES" dirty="0" smtClean="0"/>
          </a:p>
          <a:p>
            <a:endParaRPr lang="ca-ES" dirty="0"/>
          </a:p>
          <a:p>
            <a:r>
              <a:rPr lang="ca-ES" dirty="0" smtClean="0"/>
              <a:t>L'any </a:t>
            </a:r>
            <a:r>
              <a:rPr lang="ca-ES" dirty="0"/>
              <a:t>1991 es va tornar a restaurar amb la rehabilitació del castell. És una obra inclosa en l'Inventari del Patrimoni Arquitectònic de Catalunya.</a:t>
            </a:r>
            <a:endParaRPr lang="es-ES" dirty="0"/>
          </a:p>
        </p:txBody>
      </p:sp>
    </p:spTree>
    <p:extLst>
      <p:ext uri="{BB962C8B-B14F-4D97-AF65-F5344CB8AC3E}">
        <p14:creationId xmlns:p14="http://schemas.microsoft.com/office/powerpoint/2010/main" val="370981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Sant joan</a:t>
            </a:r>
            <a:endParaRPr lang="ca-ES" dirty="0"/>
          </a:p>
        </p:txBody>
      </p:sp>
      <p:sp>
        <p:nvSpPr>
          <p:cNvPr id="3" name="Marcador de texto 2"/>
          <p:cNvSpPr>
            <a:spLocks noGrp="1"/>
          </p:cNvSpPr>
          <p:nvPr>
            <p:ph type="body" idx="1"/>
          </p:nvPr>
        </p:nvSpPr>
        <p:spPr>
          <a:xfrm>
            <a:off x="765025" y="4216328"/>
            <a:ext cx="9612971" cy="1143072"/>
          </a:xfrm>
        </p:spPr>
        <p:txBody>
          <a:bodyPr numCol="3">
            <a:normAutofit/>
          </a:bodyPr>
          <a:lstStyle/>
          <a:p>
            <a:r>
              <a:rPr lang="ca-ES" dirty="0" smtClean="0"/>
              <a:t>1.Origen</a:t>
            </a:r>
          </a:p>
          <a:p>
            <a:r>
              <a:rPr lang="ca-ES" dirty="0" smtClean="0"/>
              <a:t>2.Funció</a:t>
            </a:r>
          </a:p>
          <a:p>
            <a:r>
              <a:rPr lang="ca-ES" dirty="0" smtClean="0"/>
              <a:t>3.La torre de guaita</a:t>
            </a:r>
          </a:p>
          <a:p>
            <a:r>
              <a:rPr lang="ca-ES" dirty="0" smtClean="0"/>
              <a:t>4.El conjunt fortificat</a:t>
            </a:r>
            <a:endParaRPr lang="ca-ES" dirty="0"/>
          </a:p>
          <a:p>
            <a:r>
              <a:rPr lang="ca-ES" dirty="0" smtClean="0"/>
              <a:t>5.Restauracions</a:t>
            </a:r>
          </a:p>
        </p:txBody>
      </p:sp>
    </p:spTree>
    <p:extLst>
      <p:ext uri="{BB962C8B-B14F-4D97-AF65-F5344CB8AC3E}">
        <p14:creationId xmlns:p14="http://schemas.microsoft.com/office/powerpoint/2010/main" val="1599780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1.Origen històric</a:t>
            </a:r>
            <a:endParaRPr lang="ca-ES" dirty="0"/>
          </a:p>
        </p:txBody>
      </p:sp>
      <p:sp>
        <p:nvSpPr>
          <p:cNvPr id="3" name="Marcador de contenido 2"/>
          <p:cNvSpPr>
            <a:spLocks noGrp="1"/>
          </p:cNvSpPr>
          <p:nvPr>
            <p:ph idx="1"/>
          </p:nvPr>
        </p:nvSpPr>
        <p:spPr/>
        <p:txBody>
          <a:bodyPr/>
          <a:lstStyle/>
          <a:p>
            <a:r>
              <a:rPr lang="ca-ES" u="sng" dirty="0" smtClean="0"/>
              <a:t>Què era el </a:t>
            </a:r>
            <a:r>
              <a:rPr lang="ca-ES" u="sng" dirty="0" err="1" smtClean="0"/>
              <a:t>vascomtat</a:t>
            </a:r>
            <a:r>
              <a:rPr lang="ca-ES" u="sng" dirty="0" smtClean="0"/>
              <a:t> de cabrera? </a:t>
            </a:r>
          </a:p>
          <a:p>
            <a:pPr marL="0" indent="0">
              <a:buNone/>
            </a:pPr>
            <a:r>
              <a:rPr lang="ca-ES" dirty="0"/>
              <a:t>una jurisdicció feudal del Principat de Catalunya regida pel llinatge dels Cabrera i que s'estenia per </a:t>
            </a:r>
            <a:r>
              <a:rPr lang="ca-ES" dirty="0" smtClean="0"/>
              <a:t>una </a:t>
            </a:r>
            <a:r>
              <a:rPr lang="ca-ES" dirty="0"/>
              <a:t>part de l'actual comarca de la Selva.</a:t>
            </a:r>
          </a:p>
          <a:p>
            <a:pPr marL="0" indent="0">
              <a:buNone/>
            </a:pPr>
            <a:endParaRPr lang="ca-ES" dirty="0"/>
          </a:p>
          <a:p>
            <a:r>
              <a:rPr lang="ca-ES" dirty="0" smtClean="0"/>
              <a:t>El </a:t>
            </a:r>
            <a:r>
              <a:rPr lang="ca-ES" dirty="0"/>
              <a:t>llinatge </a:t>
            </a:r>
            <a:r>
              <a:rPr lang="ca-ES" dirty="0" smtClean="0"/>
              <a:t>s'originà</a:t>
            </a:r>
            <a:r>
              <a:rPr lang="ca-ES" dirty="0"/>
              <a:t>, al castell de </a:t>
            </a:r>
            <a:r>
              <a:rPr lang="ca-ES" dirty="0" smtClean="0"/>
              <a:t>Cabrera. El </a:t>
            </a:r>
            <a:r>
              <a:rPr lang="ca-ES" dirty="0"/>
              <a:t>primer senyor documentat del castell de Cabrera és </a:t>
            </a:r>
            <a:r>
              <a:rPr lang="ca-ES" dirty="0" err="1"/>
              <a:t>Gausfred</a:t>
            </a:r>
            <a:r>
              <a:rPr lang="ca-ES" dirty="0"/>
              <a:t> de Cabrera, l'any 1002. El seu fill Guerau I de Cabrera es va casar amb </a:t>
            </a:r>
            <a:r>
              <a:rPr lang="ca-ES" dirty="0" err="1"/>
              <a:t>Ermessenda</a:t>
            </a:r>
            <a:r>
              <a:rPr lang="ca-ES" dirty="0"/>
              <a:t> de Montsoriu, filla del vescomte de Girona Amat de Montsoriu.</a:t>
            </a:r>
          </a:p>
        </p:txBody>
      </p:sp>
    </p:spTree>
    <p:extLst>
      <p:ext uri="{BB962C8B-B14F-4D97-AF65-F5344CB8AC3E}">
        <p14:creationId xmlns:p14="http://schemas.microsoft.com/office/powerpoint/2010/main" val="1186533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2.La seva funció al llarg de la història</a:t>
            </a:r>
            <a:endParaRPr lang="ca-ES" dirty="0"/>
          </a:p>
        </p:txBody>
      </p:sp>
      <p:sp>
        <p:nvSpPr>
          <p:cNvPr id="3" name="Marcador de contenido 2"/>
          <p:cNvSpPr>
            <a:spLocks noGrp="1"/>
          </p:cNvSpPr>
          <p:nvPr>
            <p:ph idx="1"/>
          </p:nvPr>
        </p:nvSpPr>
        <p:spPr/>
        <p:txBody>
          <a:bodyPr/>
          <a:lstStyle/>
          <a:p>
            <a:r>
              <a:rPr lang="ca-ES" dirty="0"/>
              <a:t>Aquest castell oferia a la població de Blanes una seguretat de refugi quan venien les invasions.</a:t>
            </a:r>
          </a:p>
        </p:txBody>
      </p:sp>
    </p:spTree>
    <p:extLst>
      <p:ext uri="{BB962C8B-B14F-4D97-AF65-F5344CB8AC3E}">
        <p14:creationId xmlns:p14="http://schemas.microsoft.com/office/powerpoint/2010/main" val="1382314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3.La torre de guaita</a:t>
            </a:r>
            <a:endParaRPr lang="ca-ES" dirty="0"/>
          </a:p>
        </p:txBody>
      </p:sp>
      <p:sp>
        <p:nvSpPr>
          <p:cNvPr id="3" name="Marcador de contenido 2"/>
          <p:cNvSpPr>
            <a:spLocks noGrp="1"/>
          </p:cNvSpPr>
          <p:nvPr>
            <p:ph idx="1"/>
          </p:nvPr>
        </p:nvSpPr>
        <p:spPr/>
        <p:txBody>
          <a:bodyPr/>
          <a:lstStyle/>
          <a:p>
            <a:r>
              <a:rPr lang="ca-ES" dirty="0"/>
              <a:t>La torre de guaita, també coneguda com castell de Sant Joan, està situada a dalt del turó de Sant Joan que presideix la localitat de Blanes</a:t>
            </a:r>
            <a:r>
              <a:rPr lang="ca-ES" dirty="0" smtClean="0"/>
              <a:t>.</a:t>
            </a:r>
          </a:p>
          <a:p>
            <a:endParaRPr lang="ca-ES" dirty="0"/>
          </a:p>
          <a:p>
            <a:r>
              <a:rPr lang="ca-ES" dirty="0"/>
              <a:t>Aquesta torre es del segle XII i està protegida per la BCIN ( Béns Culturals d’Interès Nacional</a:t>
            </a:r>
            <a:r>
              <a:rPr lang="ca-ES" dirty="0" smtClean="0"/>
              <a:t>).</a:t>
            </a:r>
          </a:p>
          <a:p>
            <a:endParaRPr lang="ca-ES" dirty="0"/>
          </a:p>
          <a:p>
            <a:r>
              <a:rPr lang="ca-ES" dirty="0"/>
              <a:t>És un dels monuments més conegut de Blanes.</a:t>
            </a:r>
          </a:p>
        </p:txBody>
      </p:sp>
    </p:spTree>
    <p:extLst>
      <p:ext uri="{BB962C8B-B14F-4D97-AF65-F5344CB8AC3E}">
        <p14:creationId xmlns:p14="http://schemas.microsoft.com/office/powerpoint/2010/main" val="950689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4.El conjunt fortificat</a:t>
            </a:r>
            <a:endParaRPr lang="ca-ES" dirty="0"/>
          </a:p>
        </p:txBody>
      </p:sp>
      <p:sp>
        <p:nvSpPr>
          <p:cNvPr id="3" name="Marcador de contenido 2"/>
          <p:cNvSpPr>
            <a:spLocks noGrp="1"/>
          </p:cNvSpPr>
          <p:nvPr>
            <p:ph idx="1"/>
          </p:nvPr>
        </p:nvSpPr>
        <p:spPr>
          <a:xfrm>
            <a:off x="988130" y="2349500"/>
            <a:ext cx="5184070" cy="3009900"/>
          </a:xfrm>
        </p:spPr>
        <p:txBody>
          <a:bodyPr>
            <a:normAutofit/>
          </a:bodyPr>
          <a:lstStyle/>
          <a:p>
            <a:r>
              <a:rPr lang="ca-ES" dirty="0"/>
              <a:t>La fortalesa començà a internar en decadència a partir de la segona meitat del segle </a:t>
            </a:r>
            <a:r>
              <a:rPr lang="ca-ES" dirty="0" smtClean="0"/>
              <a:t>XV. Els </a:t>
            </a:r>
            <a:r>
              <a:rPr lang="ca-ES" dirty="0"/>
              <a:t>frares caputxins hi anaven a treure’n pedres per la construcció del </a:t>
            </a:r>
            <a:r>
              <a:rPr lang="ca-ES" dirty="0" smtClean="0"/>
              <a:t>convent. Al segle </a:t>
            </a:r>
            <a:r>
              <a:rPr lang="ca-ES" dirty="0"/>
              <a:t>XIX, quan s’hi instal·là una estació telegràfica amb finalitats militars, que es van començar a portar obres de </a:t>
            </a:r>
            <a:r>
              <a:rPr lang="ca-ES" dirty="0" smtClean="0"/>
              <a:t>fortificació al castell.</a:t>
            </a:r>
            <a:endParaRPr lang="ca-ES" dirty="0"/>
          </a:p>
        </p:txBody>
      </p:sp>
      <p:pic>
        <p:nvPicPr>
          <p:cNvPr id="1026" name="Picture 2" descr="https://www.blanes.cat/oiapdocs.nsf/14fbe7c612d4ef45c12579b1003dd6db/510bde6db9ebcfadc1257e90003ec4a2/Resumen/0.EC!OpenElement&amp;FieldElemForm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4570" y="2400300"/>
            <a:ext cx="4611626" cy="29083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502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3.Restauracions</a:t>
            </a:r>
            <a:endParaRPr lang="es-ES" dirty="0"/>
          </a:p>
        </p:txBody>
      </p:sp>
      <p:sp>
        <p:nvSpPr>
          <p:cNvPr id="3" name="Marcador de contenido 2"/>
          <p:cNvSpPr>
            <a:spLocks noGrp="1"/>
          </p:cNvSpPr>
          <p:nvPr>
            <p:ph idx="1"/>
          </p:nvPr>
        </p:nvSpPr>
        <p:spPr/>
        <p:txBody>
          <a:bodyPr/>
          <a:lstStyle/>
          <a:p>
            <a:r>
              <a:rPr lang="ca-ES" dirty="0" smtClean="0"/>
              <a:t>En 1392, el rei Joan I va autoritzar la restauració de les muralles i fosos de Blanes</a:t>
            </a:r>
            <a:endParaRPr lang="es-ES" dirty="0"/>
          </a:p>
        </p:txBody>
      </p:sp>
    </p:spTree>
    <p:extLst>
      <p:ext uri="{BB962C8B-B14F-4D97-AF65-F5344CB8AC3E}">
        <p14:creationId xmlns:p14="http://schemas.microsoft.com/office/powerpoint/2010/main" val="2113373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L’ermita de Sant joan</a:t>
            </a:r>
            <a:endParaRPr lang="ca-ES" dirty="0"/>
          </a:p>
        </p:txBody>
      </p:sp>
      <p:sp>
        <p:nvSpPr>
          <p:cNvPr id="3" name="Marcador de texto 2"/>
          <p:cNvSpPr>
            <a:spLocks noGrp="1"/>
          </p:cNvSpPr>
          <p:nvPr>
            <p:ph type="body" idx="1"/>
          </p:nvPr>
        </p:nvSpPr>
        <p:spPr>
          <a:xfrm>
            <a:off x="765025" y="4216328"/>
            <a:ext cx="9612971" cy="1066872"/>
          </a:xfrm>
        </p:spPr>
        <p:txBody>
          <a:bodyPr numCol="2">
            <a:normAutofit/>
          </a:bodyPr>
          <a:lstStyle/>
          <a:p>
            <a:r>
              <a:rPr lang="ca-ES" dirty="0" smtClean="0"/>
              <a:t>1.Origen</a:t>
            </a:r>
          </a:p>
          <a:p>
            <a:r>
              <a:rPr lang="ca-ES" dirty="0" smtClean="0"/>
              <a:t>2.Situació</a:t>
            </a:r>
          </a:p>
          <a:p>
            <a:r>
              <a:rPr lang="ca-ES" dirty="0" smtClean="0"/>
              <a:t>3.Interior</a:t>
            </a:r>
          </a:p>
          <a:p>
            <a:r>
              <a:rPr lang="ca-ES" dirty="0" smtClean="0"/>
              <a:t>4.Restauracions </a:t>
            </a:r>
            <a:endParaRPr lang="ca-ES" dirty="0" smtClean="0"/>
          </a:p>
        </p:txBody>
      </p:sp>
    </p:spTree>
    <p:extLst>
      <p:ext uri="{BB962C8B-B14F-4D97-AF65-F5344CB8AC3E}">
        <p14:creationId xmlns:p14="http://schemas.microsoft.com/office/powerpoint/2010/main" val="3887797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1.Origen</a:t>
            </a:r>
            <a:endParaRPr lang="ca-ES" dirty="0"/>
          </a:p>
        </p:txBody>
      </p:sp>
      <p:sp>
        <p:nvSpPr>
          <p:cNvPr id="3" name="Marcador de contenido 2"/>
          <p:cNvSpPr>
            <a:spLocks noGrp="1"/>
          </p:cNvSpPr>
          <p:nvPr>
            <p:ph idx="1"/>
          </p:nvPr>
        </p:nvSpPr>
        <p:spPr/>
        <p:txBody>
          <a:bodyPr/>
          <a:lstStyle/>
          <a:p>
            <a:r>
              <a:rPr lang="ca-ES" dirty="0"/>
              <a:t>Ermita de Sant Joan de Blanes és una església del municipi de </a:t>
            </a:r>
            <a:r>
              <a:rPr lang="ca-ES" dirty="0" smtClean="0"/>
              <a:t>Blanes.</a:t>
            </a:r>
          </a:p>
          <a:p>
            <a:pPr marL="0" indent="0">
              <a:buNone/>
            </a:pPr>
            <a:r>
              <a:rPr lang="ca-ES" dirty="0" smtClean="0"/>
              <a:t> </a:t>
            </a:r>
          </a:p>
          <a:p>
            <a:r>
              <a:rPr lang="ca-ES" dirty="0" smtClean="0"/>
              <a:t>Apareix </a:t>
            </a:r>
            <a:r>
              <a:rPr lang="ca-ES" dirty="0"/>
              <a:t>documentada ja al segle XIII i l'any 1377 consta que hi havia un capellà al castell que en tenia </a:t>
            </a:r>
            <a:r>
              <a:rPr lang="ca-ES" dirty="0" smtClean="0"/>
              <a:t>cura. </a:t>
            </a:r>
          </a:p>
          <a:p>
            <a:endParaRPr lang="ca-ES" dirty="0"/>
          </a:p>
          <a:p>
            <a:r>
              <a:rPr lang="ca-ES" dirty="0" smtClean="0"/>
              <a:t>Durant </a:t>
            </a:r>
            <a:r>
              <a:rPr lang="ca-ES" dirty="0"/>
              <a:t>el segle XVII va ser centre de peregrinació pel dia de Sant Joan Baptista</a:t>
            </a:r>
            <a:endParaRPr lang="ca-ES" dirty="0" smtClean="0"/>
          </a:p>
          <a:p>
            <a:pPr marL="0" indent="0">
              <a:buNone/>
            </a:pPr>
            <a:endParaRPr lang="ca-ES" dirty="0" smtClean="0"/>
          </a:p>
          <a:p>
            <a:endParaRPr lang="ca-ES" dirty="0"/>
          </a:p>
        </p:txBody>
      </p:sp>
    </p:spTree>
    <p:extLst>
      <p:ext uri="{BB962C8B-B14F-4D97-AF65-F5344CB8AC3E}">
        <p14:creationId xmlns:p14="http://schemas.microsoft.com/office/powerpoint/2010/main" val="118137757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145</TotalTime>
  <Words>446</Words>
  <Application>Microsoft Office PowerPoint</Application>
  <PresentationFormat>Panorámica</PresentationFormat>
  <Paragraphs>48</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Cambria Math</vt:lpstr>
      <vt:lpstr>Franklin Gothic Book</vt:lpstr>
      <vt:lpstr>Crop</vt:lpstr>
      <vt:lpstr>Apadrinem  sant joan</vt:lpstr>
      <vt:lpstr>Sant joan</vt:lpstr>
      <vt:lpstr>1.Origen històric</vt:lpstr>
      <vt:lpstr>2.La seva funció al llarg de la història</vt:lpstr>
      <vt:lpstr>3.La torre de guaita</vt:lpstr>
      <vt:lpstr>4.El conjunt fortificat</vt:lpstr>
      <vt:lpstr>3.Restauracions</vt:lpstr>
      <vt:lpstr>L’ermita de Sant joan</vt:lpstr>
      <vt:lpstr>1.Origen</vt:lpstr>
      <vt:lpstr>2.Situació</vt:lpstr>
      <vt:lpstr>3. Interior</vt:lpstr>
      <vt:lpstr>4.Restauracions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Apadrinem  sant joan</dc:title>
  <dc:creator>ALUMNE</dc:creator>
  <cp:lastModifiedBy>ALUMNE</cp:lastModifiedBy>
  <cp:revision>15</cp:revision>
  <dcterms:created xsi:type="dcterms:W3CDTF">2018-05-22T09:38:59Z</dcterms:created>
  <dcterms:modified xsi:type="dcterms:W3CDTF">2018-05-30T10:06:05Z</dcterms:modified>
</cp:coreProperties>
</file>